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5" r:id="rId7"/>
    <p:sldId id="266" r:id="rId8"/>
    <p:sldId id="261" r:id="rId9"/>
    <p:sldId id="267" r:id="rId10"/>
    <p:sldId id="268" r:id="rId11"/>
    <p:sldId id="280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  <p:sldId id="279" r:id="rId23"/>
    <p:sldId id="263" r:id="rId24"/>
    <p:sldId id="283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3A7E-87BC-4045-837E-4055E524524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E86F-CF04-466A-9B0E-150C0E5BA2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7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3A7E-87BC-4045-837E-4055E524524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E86F-CF04-466A-9B0E-150C0E5BA2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3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3A7E-87BC-4045-837E-4055E524524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E86F-CF04-466A-9B0E-150C0E5BA2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1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3A7E-87BC-4045-837E-4055E524524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E86F-CF04-466A-9B0E-150C0E5BA2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8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3A7E-87BC-4045-837E-4055E524524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E86F-CF04-466A-9B0E-150C0E5BA2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6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3A7E-87BC-4045-837E-4055E524524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E86F-CF04-466A-9B0E-150C0E5BA2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8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3A7E-87BC-4045-837E-4055E524524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E86F-CF04-466A-9B0E-150C0E5BA2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4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3A7E-87BC-4045-837E-4055E524524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E86F-CF04-466A-9B0E-150C0E5BA2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6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3A7E-87BC-4045-837E-4055E524524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E86F-CF04-466A-9B0E-150C0E5BA2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3A7E-87BC-4045-837E-4055E524524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E86F-CF04-466A-9B0E-150C0E5BA2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2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23A7E-87BC-4045-837E-4055E524524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E86F-CF04-466A-9B0E-150C0E5BA2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5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23A7E-87BC-4045-837E-4055E5245240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EE86F-CF04-466A-9B0E-150C0E5BA2F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3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@kenn.at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kenn.at/trips/riga22/" TargetMode="External"/><Relationship Id="rId4" Type="http://schemas.openxmlformats.org/officeDocument/2006/relationships/hyperlink" Target="https://kenn.at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7805" y="2028343"/>
            <a:ext cx="9144000" cy="982084"/>
          </a:xfrm>
        </p:spPr>
        <p:txBody>
          <a:bodyPr/>
          <a:lstStyle/>
          <a:p>
            <a:r>
              <a:rPr lang="de-DE" dirty="0" err="1"/>
              <a:t>Evidence</a:t>
            </a:r>
            <a:r>
              <a:rPr lang="de-DE" dirty="0"/>
              <a:t> Theory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9960" y="3109482"/>
            <a:ext cx="8923699" cy="3770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applied to Molecular Subtyping in Breast Cancer Treatment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5DC55A6-50FA-6A52-6BDC-F5E9C5ECE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55" y="232941"/>
            <a:ext cx="9573207" cy="155733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CDA911B-8534-F74A-F297-DF4D827F1726}"/>
              </a:ext>
            </a:extLst>
          </p:cNvPr>
          <p:cNvSpPr txBox="1"/>
          <p:nvPr/>
        </p:nvSpPr>
        <p:spPr>
          <a:xfrm>
            <a:off x="4139571" y="3774154"/>
            <a:ext cx="3464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dirty="0"/>
              <a:t>Dr. Michael KENN</a:t>
            </a:r>
          </a:p>
        </p:txBody>
      </p:sp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5E73B11D-A9C9-0A7A-5780-452546C69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029" y="4896618"/>
            <a:ext cx="6859563" cy="90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4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B) DST – belief &amp; </a:t>
            </a:r>
            <a:r>
              <a:rPr lang="de-DE" dirty="0" err="1"/>
              <a:t>plausibilty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5633"/>
            <a:ext cx="12192000" cy="24384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38200" y="1471966"/>
            <a:ext cx="58981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FF0000"/>
                </a:solidFill>
              </a:rPr>
              <a:t>belief</a:t>
            </a:r>
            <a:r>
              <a:rPr lang="de-DE" sz="2400" dirty="0"/>
              <a:t> Bel(A)</a:t>
            </a:r>
            <a:br>
              <a:rPr lang="de-DE" sz="2400" dirty="0"/>
            </a:br>
            <a:r>
              <a:rPr lang="de-DE" sz="2000" dirty="0"/>
              <a:t>	</a:t>
            </a:r>
            <a:r>
              <a:rPr lang="de-DE" sz="2000" dirty="0" err="1"/>
              <a:t>mass</a:t>
            </a:r>
            <a:r>
              <a:rPr lang="de-DE" sz="2000" dirty="0"/>
              <a:t> </a:t>
            </a:r>
            <a:r>
              <a:rPr lang="de-DE" sz="2000" dirty="0" err="1"/>
              <a:t>which</a:t>
            </a:r>
            <a:r>
              <a:rPr lang="de-DE" sz="2000" dirty="0"/>
              <a:t> </a:t>
            </a:r>
            <a:r>
              <a:rPr lang="de-DE" sz="2000" dirty="0" err="1"/>
              <a:t>strictly</a:t>
            </a:r>
            <a:r>
              <a:rPr lang="de-DE" sz="2000" dirty="0"/>
              <a:t> </a:t>
            </a:r>
            <a:r>
              <a:rPr lang="de-DE" sz="2000" dirty="0" err="1"/>
              <a:t>supports</a:t>
            </a:r>
            <a:r>
              <a:rPr lang="de-DE" sz="2000" dirty="0"/>
              <a:t> </a:t>
            </a:r>
            <a:r>
              <a:rPr lang="de-DE" sz="2000" dirty="0" err="1"/>
              <a:t>proposition</a:t>
            </a:r>
            <a:r>
              <a:rPr lang="de-DE" sz="2000" dirty="0"/>
              <a:t> A</a:t>
            </a: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FF0000"/>
                </a:solidFill>
              </a:rPr>
              <a:t>plausibility</a:t>
            </a:r>
            <a:r>
              <a:rPr lang="de-DE" sz="2400" dirty="0"/>
              <a:t> </a:t>
            </a:r>
            <a:r>
              <a:rPr lang="de-DE" sz="2400" dirty="0" err="1"/>
              <a:t>Pl</a:t>
            </a:r>
            <a:r>
              <a:rPr lang="de-DE" sz="2400" dirty="0"/>
              <a:t>(A)</a:t>
            </a:r>
            <a:br>
              <a:rPr lang="de-DE" sz="2400" dirty="0"/>
            </a:br>
            <a:r>
              <a:rPr lang="de-DE" sz="2400" dirty="0"/>
              <a:t>	</a:t>
            </a:r>
            <a:r>
              <a:rPr lang="de-DE" sz="2000" dirty="0" err="1"/>
              <a:t>mass</a:t>
            </a:r>
            <a:r>
              <a:rPr lang="de-DE" sz="2000" dirty="0"/>
              <a:t> </a:t>
            </a:r>
            <a:r>
              <a:rPr lang="de-DE" sz="2000" dirty="0" err="1"/>
              <a:t>which</a:t>
            </a:r>
            <a:r>
              <a:rPr lang="de-DE" sz="2000" dirty="0"/>
              <a:t> </a:t>
            </a:r>
            <a:r>
              <a:rPr lang="de-DE" sz="2000" dirty="0" err="1"/>
              <a:t>does</a:t>
            </a:r>
            <a:r>
              <a:rPr lang="de-DE" sz="2000" dirty="0"/>
              <a:t> not </a:t>
            </a:r>
            <a:r>
              <a:rPr lang="de-DE" sz="2000" dirty="0" err="1"/>
              <a:t>contradict</a:t>
            </a:r>
            <a:r>
              <a:rPr lang="de-DE" sz="2000" dirty="0"/>
              <a:t> </a:t>
            </a:r>
            <a:r>
              <a:rPr lang="de-DE" sz="2000" dirty="0" err="1"/>
              <a:t>proposition</a:t>
            </a:r>
            <a:r>
              <a:rPr lang="de-DE" sz="2000" dirty="0"/>
              <a:t> A</a:t>
            </a:r>
            <a:endParaRPr lang="en-US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560" y="1931136"/>
            <a:ext cx="4353807" cy="7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3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B) DST - </a:t>
            </a:r>
            <a:r>
              <a:rPr lang="de-DE" dirty="0" err="1"/>
              <a:t>uncertainty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84" y="1615815"/>
            <a:ext cx="7033946" cy="38603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22" y="5548964"/>
            <a:ext cx="4363059" cy="23815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918" y="2673783"/>
            <a:ext cx="3784172" cy="18920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8826" y="3099884"/>
            <a:ext cx="265502" cy="23231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1856" y="3099884"/>
            <a:ext cx="180760" cy="17721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1856" y="3442610"/>
            <a:ext cx="180760" cy="17721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5102" y="3619825"/>
            <a:ext cx="180760" cy="17721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8192" y="3199050"/>
            <a:ext cx="163903" cy="15609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1856" y="3818627"/>
            <a:ext cx="163903" cy="15609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0204" y="3576115"/>
            <a:ext cx="136811" cy="1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8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B) DST – </a:t>
            </a:r>
            <a:r>
              <a:rPr lang="de-DE" dirty="0" err="1"/>
              <a:t>closed</a:t>
            </a:r>
            <a:r>
              <a:rPr lang="de-DE" dirty="0"/>
              <a:t> vs. open </a:t>
            </a:r>
            <a:r>
              <a:rPr lang="de-DE" dirty="0" err="1"/>
              <a:t>world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4686"/>
            <a:ext cx="12192000" cy="304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562352" y="1506022"/>
            <a:ext cx="57234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open </a:t>
            </a:r>
            <a:r>
              <a:rPr lang="de-DE" sz="2400" dirty="0" err="1"/>
              <a:t>world</a:t>
            </a:r>
            <a:r>
              <a:rPr lang="de-DE" sz="2400" dirty="0"/>
              <a:t> </a:t>
            </a:r>
            <a:r>
              <a:rPr lang="de-DE" sz="2400" dirty="0" err="1"/>
              <a:t>assumption</a:t>
            </a:r>
            <a:r>
              <a:rPr lang="de-DE" sz="2400" dirty="0"/>
              <a:t>, e.g.</a:t>
            </a:r>
            <a:br>
              <a:rPr lang="de-DE" sz="2400" dirty="0"/>
            </a:br>
            <a:r>
              <a:rPr lang="de-DE" sz="2400" dirty="0"/>
              <a:t>	</a:t>
            </a:r>
            <a:r>
              <a:rPr lang="de-DE" sz="2000" dirty="0" err="1"/>
              <a:t>broken</a:t>
            </a:r>
            <a:r>
              <a:rPr lang="de-DE" sz="2000" dirty="0"/>
              <a:t> </a:t>
            </a:r>
            <a:r>
              <a:rPr lang="de-DE" sz="2000" dirty="0" err="1"/>
              <a:t>coin</a:t>
            </a:r>
            <a:r>
              <a:rPr lang="de-DE" sz="2000" dirty="0"/>
              <a:t> </a:t>
            </a:r>
            <a:r>
              <a:rPr lang="de-DE" sz="2000" dirty="0" err="1"/>
              <a:t>toss</a:t>
            </a:r>
            <a:br>
              <a:rPr lang="de-DE" sz="2000" dirty="0"/>
            </a:br>
            <a:r>
              <a:rPr lang="de-DE" sz="2000" dirty="0"/>
              <a:t>	</a:t>
            </a:r>
            <a:r>
              <a:rPr lang="de-DE" sz="2000" dirty="0" err="1"/>
              <a:t>someone</a:t>
            </a:r>
            <a:r>
              <a:rPr lang="de-DE" sz="2000" dirty="0"/>
              <a:t> </a:t>
            </a:r>
            <a:r>
              <a:rPr lang="de-DE" sz="2000" dirty="0" err="1"/>
              <a:t>else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murderer</a:t>
            </a:r>
            <a:br>
              <a:rPr lang="de-DE" sz="2000" dirty="0"/>
            </a:br>
            <a:r>
              <a:rPr lang="de-DE" sz="2000" dirty="0"/>
              <a:t>	</a:t>
            </a:r>
            <a:r>
              <a:rPr lang="de-DE" sz="2000" dirty="0" err="1"/>
              <a:t>correct</a:t>
            </a:r>
            <a:r>
              <a:rPr lang="de-DE" sz="2000" dirty="0"/>
              <a:t> BC </a:t>
            </a:r>
            <a:r>
              <a:rPr lang="de-DE" sz="2000" dirty="0" err="1"/>
              <a:t>subtype</a:t>
            </a:r>
            <a:r>
              <a:rPr lang="de-DE" sz="2000" dirty="0"/>
              <a:t>, but </a:t>
            </a:r>
            <a:r>
              <a:rPr lang="de-DE" sz="2000" dirty="0" err="1"/>
              <a:t>therapy</a:t>
            </a:r>
            <a:r>
              <a:rPr lang="de-DE" sz="2000" dirty="0"/>
              <a:t> not </a:t>
            </a:r>
            <a:r>
              <a:rPr lang="de-DE" sz="2000" dirty="0" err="1"/>
              <a:t>working</a:t>
            </a:r>
            <a:br>
              <a:rPr lang="de-DE" sz="2000" dirty="0"/>
            </a:br>
            <a:r>
              <a:rPr lang="de-DE" sz="2000" dirty="0"/>
              <a:t>	…</a:t>
            </a:r>
            <a:endParaRPr lang="en-US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384" y="1421243"/>
            <a:ext cx="1076925" cy="10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52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B) DST – </a:t>
            </a:r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evidences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011290" y="1509019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pieces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evidence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linked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400" dirty="0" err="1">
                <a:solidFill>
                  <a:srgbClr val="FF0000"/>
                </a:solidFill>
              </a:rPr>
              <a:t>evidence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combination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rules</a:t>
            </a:r>
            <a:r>
              <a:rPr lang="de-DE" sz="2000" dirty="0"/>
              <a:t>	</a:t>
            </a:r>
            <a:endParaRPr lang="en-US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042" y="4873661"/>
            <a:ext cx="5575312" cy="159586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60" y="2032702"/>
            <a:ext cx="6020598" cy="159462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211" y="3479754"/>
            <a:ext cx="6695246" cy="12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1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B) DST – flexible </a:t>
            </a:r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pieces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evidence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91" y="2065173"/>
            <a:ext cx="9778336" cy="178506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132403" y="1430584"/>
            <a:ext cx="4923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a </a:t>
            </a:r>
            <a:r>
              <a:rPr lang="de-DE" sz="2400" dirty="0" err="1">
                <a:solidFill>
                  <a:srgbClr val="FF0000"/>
                </a:solidFill>
              </a:rPr>
              <a:t>parametrized</a:t>
            </a:r>
            <a:r>
              <a:rPr lang="de-DE" sz="2000" dirty="0"/>
              <a:t> </a:t>
            </a:r>
            <a:r>
              <a:rPr lang="de-DE" sz="2000" dirty="0" err="1"/>
              <a:t>evidence</a:t>
            </a:r>
            <a:r>
              <a:rPr lang="de-DE" sz="2000" dirty="0"/>
              <a:t> </a:t>
            </a:r>
            <a:r>
              <a:rPr lang="de-DE" sz="2000" dirty="0" err="1"/>
              <a:t>combination</a:t>
            </a:r>
            <a:r>
              <a:rPr lang="de-DE" sz="2000" dirty="0"/>
              <a:t> </a:t>
            </a:r>
            <a:r>
              <a:rPr lang="de-DE" sz="2000" dirty="0" err="1"/>
              <a:t>rule</a:t>
            </a:r>
            <a:r>
              <a:rPr lang="de-DE" sz="2000" dirty="0"/>
              <a:t> </a:t>
            </a:r>
            <a:endParaRPr lang="en-US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3016405" y="5281769"/>
            <a:ext cx="1865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it‘s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small</a:t>
            </a:r>
            <a:r>
              <a:rPr lang="de-DE" sz="2400" dirty="0"/>
              <a:t> </a:t>
            </a:r>
            <a:endParaRPr lang="en-US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5721277" y="5281769"/>
            <a:ext cx="206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matters</a:t>
            </a:r>
            <a:r>
              <a:rPr lang="de-DE" sz="2400" dirty="0"/>
              <a:t>!</a:t>
            </a:r>
            <a:endParaRPr lang="en-US" sz="2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044" y="5015519"/>
            <a:ext cx="839233" cy="994168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 flipV="1">
            <a:off x="5540901" y="3234175"/>
            <a:ext cx="859899" cy="1900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 flipV="1">
            <a:off x="3832828" y="3234175"/>
            <a:ext cx="1049216" cy="18934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838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B) DST – </a:t>
            </a:r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consent</a:t>
            </a:r>
            <a:r>
              <a:rPr lang="de-DE" dirty="0"/>
              <a:t> </a:t>
            </a:r>
            <a:r>
              <a:rPr lang="de-DE" dirty="0" err="1"/>
              <a:t>pieces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evidence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18" y="1584432"/>
            <a:ext cx="9355947" cy="15593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18" y="4240959"/>
            <a:ext cx="9254010" cy="1542335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302398" y="3460418"/>
            <a:ext cx="185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advantageous</a:t>
            </a:r>
            <a:endParaRPr lang="en-US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6187843" y="3456157"/>
            <a:ext cx="789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larger</a:t>
            </a:r>
            <a:endParaRPr lang="en-US" sz="2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348" y="3456157"/>
            <a:ext cx="319050" cy="377952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>
          <a:xfrm flipV="1">
            <a:off x="8889664" y="3021759"/>
            <a:ext cx="696397" cy="333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288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8722" cy="1325563"/>
          </a:xfrm>
        </p:spPr>
        <p:txBody>
          <a:bodyPr/>
          <a:lstStyle/>
          <a:p>
            <a:r>
              <a:rPr lang="de-DE" dirty="0"/>
              <a:t>B) DST – </a:t>
            </a:r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contradictive</a:t>
            </a:r>
            <a:r>
              <a:rPr lang="de-DE" dirty="0"/>
              <a:t> </a:t>
            </a:r>
            <a:r>
              <a:rPr lang="de-DE" dirty="0" err="1"/>
              <a:t>pieces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evidence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94" y="1436861"/>
            <a:ext cx="9471004" cy="15785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518" y="4297645"/>
            <a:ext cx="9204556" cy="153409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986684" y="3445078"/>
            <a:ext cx="185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advantageous</a:t>
            </a:r>
            <a:endParaRPr lang="en-US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6648071" y="3458673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smaller</a:t>
            </a:r>
            <a:endParaRPr lang="en-US" sz="20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34" y="3456157"/>
            <a:ext cx="319050" cy="377952"/>
          </a:xfrm>
          <a:prstGeom prst="rect">
            <a:avLst/>
          </a:prstGeom>
        </p:spPr>
      </p:pic>
      <p:cxnSp>
        <p:nvCxnSpPr>
          <p:cNvPr id="10" name="Gerade Verbindung mit Pfeil 9"/>
          <p:cNvCxnSpPr/>
          <p:nvPr/>
        </p:nvCxnSpPr>
        <p:spPr>
          <a:xfrm flipH="1" flipV="1">
            <a:off x="6727804" y="2943036"/>
            <a:ext cx="871168" cy="417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679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B646C-E8B2-CE76-6130-590CE7543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C) </a:t>
            </a:r>
            <a:r>
              <a:rPr lang="de-DE" dirty="0" err="1"/>
              <a:t>model</a:t>
            </a:r>
            <a:r>
              <a:rPr lang="de-DE" dirty="0"/>
              <a:t> &amp; </a:t>
            </a:r>
            <a:r>
              <a:rPr lang="de-DE" dirty="0" err="1"/>
              <a:t>results</a:t>
            </a:r>
            <a:r>
              <a:rPr lang="de-DE" dirty="0"/>
              <a:t> – </a:t>
            </a:r>
            <a:r>
              <a:rPr lang="de-DE" dirty="0" err="1"/>
              <a:t>workflow</a:t>
            </a:r>
            <a:endParaRPr lang="de-AT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D98D1B-7B73-C1B8-59DE-E5C08780E66F}"/>
              </a:ext>
            </a:extLst>
          </p:cNvPr>
          <p:cNvSpPr txBox="1"/>
          <p:nvPr/>
        </p:nvSpPr>
        <p:spPr>
          <a:xfrm>
            <a:off x="838200" y="1410030"/>
            <a:ext cx="112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workflow</a:t>
            </a:r>
            <a:r>
              <a:rPr lang="de-AT" dirty="0"/>
              <a:t>: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DADF913B-CF47-AF1C-E26B-0FF81893FEB5}"/>
              </a:ext>
            </a:extLst>
          </p:cNvPr>
          <p:cNvSpPr/>
          <p:nvPr/>
        </p:nvSpPr>
        <p:spPr>
          <a:xfrm>
            <a:off x="838200" y="1909867"/>
            <a:ext cx="289182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>
                <a:solidFill>
                  <a:schemeClr val="tx1"/>
                </a:solidFill>
              </a:rPr>
              <a:t>data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from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 err="1">
                <a:solidFill>
                  <a:schemeClr val="tx1"/>
                </a:solidFill>
              </a:rPr>
              <a:t>immunohistochemestry</a:t>
            </a:r>
            <a:r>
              <a:rPr lang="de-AT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de-AT" dirty="0" err="1">
                <a:solidFill>
                  <a:schemeClr val="tx1"/>
                </a:solidFill>
              </a:rPr>
              <a:t>gene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expression</a:t>
            </a:r>
            <a:r>
              <a:rPr lang="de-AT" dirty="0">
                <a:solidFill>
                  <a:schemeClr val="tx1"/>
                </a:solidFill>
              </a:rPr>
              <a:t>, ...</a:t>
            </a: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072DF068-03E2-CEB0-A966-302D8E1236C5}"/>
              </a:ext>
            </a:extLst>
          </p:cNvPr>
          <p:cNvSpPr/>
          <p:nvPr/>
        </p:nvSpPr>
        <p:spPr>
          <a:xfrm>
            <a:off x="4018486" y="2276533"/>
            <a:ext cx="1911533" cy="321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5758CDF-6FFC-075F-DDCC-1288748F23ED}"/>
              </a:ext>
            </a:extLst>
          </p:cNvPr>
          <p:cNvSpPr txBox="1"/>
          <p:nvPr/>
        </p:nvSpPr>
        <p:spPr>
          <a:xfrm>
            <a:off x="4018487" y="1997735"/>
            <a:ext cx="178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convert</a:t>
            </a:r>
            <a:r>
              <a:rPr lang="de-AT" dirty="0"/>
              <a:t> </a:t>
            </a:r>
            <a:r>
              <a:rPr lang="de-AT" dirty="0" err="1"/>
              <a:t>data</a:t>
            </a:r>
            <a:r>
              <a:rPr lang="de-AT" dirty="0"/>
              <a:t> </a:t>
            </a:r>
            <a:r>
              <a:rPr lang="de-AT" dirty="0" err="1"/>
              <a:t>into</a:t>
            </a:r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1AB2E4B-C689-1AEC-8A16-66B109EBAAC5}"/>
              </a:ext>
            </a:extLst>
          </p:cNvPr>
          <p:cNvSpPr txBox="1"/>
          <p:nvPr/>
        </p:nvSpPr>
        <p:spPr>
          <a:xfrm>
            <a:off x="3960056" y="2507811"/>
            <a:ext cx="1969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basic</a:t>
            </a:r>
            <a:r>
              <a:rPr lang="de-AT" dirty="0"/>
              <a:t> belief </a:t>
            </a:r>
            <a:r>
              <a:rPr lang="de-AT" dirty="0" err="1"/>
              <a:t>masses</a:t>
            </a: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A348509-D97F-3DC4-C7E6-675B905CA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35" y="4139263"/>
            <a:ext cx="3064237" cy="2121394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14C9FEA1-230F-BA56-E3A8-64FB3E718997}"/>
              </a:ext>
            </a:extLst>
          </p:cNvPr>
          <p:cNvSpPr/>
          <p:nvPr/>
        </p:nvSpPr>
        <p:spPr>
          <a:xfrm rot="5400000">
            <a:off x="7385365" y="3344255"/>
            <a:ext cx="1017068" cy="468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4D1D9B1-8F42-FF75-7283-2E301E3871EB}"/>
              </a:ext>
            </a:extLst>
          </p:cNvPr>
          <p:cNvSpPr txBox="1"/>
          <p:nvPr/>
        </p:nvSpPr>
        <p:spPr>
          <a:xfrm>
            <a:off x="8283921" y="3142773"/>
            <a:ext cx="3619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combine</a:t>
            </a:r>
            <a:r>
              <a:rPr lang="de-AT" dirty="0"/>
              <a:t> </a:t>
            </a:r>
            <a:r>
              <a:rPr lang="de-AT" dirty="0" err="1"/>
              <a:t>pieces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evidence</a:t>
            </a:r>
            <a:r>
              <a:rPr lang="de-AT" dirty="0"/>
              <a:t> </a:t>
            </a:r>
            <a:r>
              <a:rPr lang="de-AT" dirty="0" err="1"/>
              <a:t>by</a:t>
            </a:r>
            <a:endParaRPr lang="de-AT" dirty="0"/>
          </a:p>
          <a:p>
            <a:r>
              <a:rPr lang="de-AT" dirty="0" err="1"/>
              <a:t>suitable</a:t>
            </a:r>
            <a:r>
              <a:rPr lang="de-AT" dirty="0"/>
              <a:t> </a:t>
            </a:r>
            <a:r>
              <a:rPr lang="de-AT" dirty="0" err="1"/>
              <a:t>evidence</a:t>
            </a:r>
            <a:r>
              <a:rPr lang="de-AT" dirty="0"/>
              <a:t> </a:t>
            </a:r>
            <a:r>
              <a:rPr lang="de-AT" dirty="0" err="1"/>
              <a:t>combination</a:t>
            </a:r>
            <a:r>
              <a:rPr lang="de-AT" dirty="0"/>
              <a:t> </a:t>
            </a:r>
            <a:r>
              <a:rPr lang="de-AT" dirty="0" err="1"/>
              <a:t>rules</a:t>
            </a:r>
            <a:r>
              <a:rPr lang="de-AT" dirty="0"/>
              <a:t>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11EE2BC-04CE-F18F-51DB-7D6BED8BE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019" y="1873043"/>
            <a:ext cx="3064237" cy="114503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6F682CA9-708A-49B2-C232-1EB311C7B010}"/>
              </a:ext>
            </a:extLst>
          </p:cNvPr>
          <p:cNvSpPr txBox="1"/>
          <p:nvPr/>
        </p:nvSpPr>
        <p:spPr>
          <a:xfrm>
            <a:off x="8994256" y="1997735"/>
            <a:ext cx="2562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one</a:t>
            </a:r>
            <a:r>
              <a:rPr lang="de-AT" dirty="0"/>
              <a:t> </a:t>
            </a:r>
            <a:r>
              <a:rPr lang="de-AT" dirty="0" err="1"/>
              <a:t>piece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evidence</a:t>
            </a:r>
            <a:r>
              <a:rPr lang="de-AT" dirty="0"/>
              <a:t> </a:t>
            </a:r>
            <a:r>
              <a:rPr lang="de-AT" dirty="0" err="1"/>
              <a:t>for</a:t>
            </a:r>
            <a:endParaRPr lang="de-AT" dirty="0"/>
          </a:p>
          <a:p>
            <a:r>
              <a:rPr lang="de-AT" dirty="0" err="1"/>
              <a:t>each</a:t>
            </a:r>
            <a:r>
              <a:rPr lang="de-AT" dirty="0"/>
              <a:t> source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data</a:t>
            </a:r>
            <a:endParaRPr lang="de-AT" dirty="0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E72FC135-8B3E-0B4A-F6A2-873C6A4C48F4}"/>
              </a:ext>
            </a:extLst>
          </p:cNvPr>
          <p:cNvSpPr/>
          <p:nvPr/>
        </p:nvSpPr>
        <p:spPr>
          <a:xfrm rot="12516443">
            <a:off x="4727352" y="3955360"/>
            <a:ext cx="215183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0F55AD5-5D48-E457-A3DD-B5650DA9B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291" y="3309724"/>
            <a:ext cx="3418906" cy="796235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97619E76-BE76-6B5B-60AE-728FA85491FB}"/>
              </a:ext>
            </a:extLst>
          </p:cNvPr>
          <p:cNvSpPr txBox="1"/>
          <p:nvPr/>
        </p:nvSpPr>
        <p:spPr>
          <a:xfrm rot="1732352">
            <a:off x="4960955" y="3804516"/>
            <a:ext cx="2094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molecular</a:t>
            </a:r>
            <a:r>
              <a:rPr lang="de-AT" dirty="0"/>
              <a:t> </a:t>
            </a:r>
            <a:r>
              <a:rPr lang="de-AT" dirty="0" err="1"/>
              <a:t>subtyping</a:t>
            </a:r>
            <a:endParaRPr lang="de-AT" dirty="0"/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AFB288A6-85CA-4814-5925-08B47005D179}"/>
              </a:ext>
            </a:extLst>
          </p:cNvPr>
          <p:cNvSpPr/>
          <p:nvPr/>
        </p:nvSpPr>
        <p:spPr>
          <a:xfrm rot="1908622">
            <a:off x="1854360" y="4718882"/>
            <a:ext cx="1453196" cy="311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C2BDE93-5E85-EE63-58AA-A0F02244B5DD}"/>
              </a:ext>
            </a:extLst>
          </p:cNvPr>
          <p:cNvSpPr txBox="1"/>
          <p:nvPr/>
        </p:nvSpPr>
        <p:spPr>
          <a:xfrm rot="1929168">
            <a:off x="1957137" y="4418818"/>
            <a:ext cx="137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personalized</a:t>
            </a:r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AFFCD60C-3906-4895-ACAB-AFEA3C26E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737" y="5008755"/>
            <a:ext cx="2122614" cy="149839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6D78EBB0-5373-96FD-92CB-D044802B2CE5}"/>
              </a:ext>
            </a:extLst>
          </p:cNvPr>
          <p:cNvSpPr txBox="1"/>
          <p:nvPr/>
        </p:nvSpPr>
        <p:spPr>
          <a:xfrm rot="1929168">
            <a:off x="1851486" y="4804677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treatment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74530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A2F605-1117-80E7-4BD4-0A17FB70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C) </a:t>
            </a:r>
            <a:r>
              <a:rPr lang="de-DE" dirty="0" err="1"/>
              <a:t>model</a:t>
            </a:r>
            <a:r>
              <a:rPr lang="de-DE" dirty="0"/>
              <a:t> &amp; </a:t>
            </a:r>
            <a:r>
              <a:rPr lang="de-DE" dirty="0" err="1"/>
              <a:t>results</a:t>
            </a:r>
            <a:r>
              <a:rPr lang="de-DE" dirty="0"/>
              <a:t> – </a:t>
            </a:r>
            <a:r>
              <a:rPr lang="de-DE" dirty="0" err="1"/>
              <a:t>consent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AAB8233-890B-7C02-131A-BC96BDED6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05" y="1330014"/>
            <a:ext cx="7854151" cy="5437489"/>
          </a:xfrm>
          <a:prstGeom prst="rect">
            <a:avLst/>
          </a:prstGeom>
        </p:spPr>
      </p:pic>
      <p:sp>
        <p:nvSpPr>
          <p:cNvPr id="5" name="Denkblase: wolkenförmig 4">
            <a:extLst>
              <a:ext uri="{FF2B5EF4-FFF2-40B4-BE49-F238E27FC236}">
                <a16:creationId xmlns:a16="http://schemas.microsoft.com/office/drawing/2014/main" id="{A6C22798-64DA-2927-EE40-D54BC76298F8}"/>
              </a:ext>
            </a:extLst>
          </p:cNvPr>
          <p:cNvSpPr/>
          <p:nvPr/>
        </p:nvSpPr>
        <p:spPr>
          <a:xfrm>
            <a:off x="7998752" y="1899520"/>
            <a:ext cx="3355048" cy="151211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strong belief in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hormone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receptor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positive (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red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38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3617C-2AD8-0127-5A33-6D83AB0A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C) </a:t>
            </a:r>
            <a:r>
              <a:rPr lang="de-DE" dirty="0" err="1"/>
              <a:t>model</a:t>
            </a:r>
            <a:r>
              <a:rPr lang="de-DE" dirty="0"/>
              <a:t> &amp; </a:t>
            </a:r>
            <a:r>
              <a:rPr lang="de-DE" dirty="0" err="1"/>
              <a:t>results</a:t>
            </a:r>
            <a:r>
              <a:rPr lang="de-DE" dirty="0"/>
              <a:t> – </a:t>
            </a:r>
            <a:r>
              <a:rPr lang="de-DE" dirty="0" err="1"/>
              <a:t>contradictive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D40772-2E3E-36EF-D546-AFFF9812C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49" y="1316178"/>
            <a:ext cx="7710817" cy="5338258"/>
          </a:xfrm>
          <a:prstGeom prst="rect">
            <a:avLst/>
          </a:prstGeom>
        </p:spPr>
      </p:pic>
      <p:sp>
        <p:nvSpPr>
          <p:cNvPr id="6" name="Denkblase: wolkenförmig 5">
            <a:extLst>
              <a:ext uri="{FF2B5EF4-FFF2-40B4-BE49-F238E27FC236}">
                <a16:creationId xmlns:a16="http://schemas.microsoft.com/office/drawing/2014/main" id="{9EE24094-758E-8141-1830-4E9CEF464B0D}"/>
              </a:ext>
            </a:extLst>
          </p:cNvPr>
          <p:cNvSpPr/>
          <p:nvPr/>
        </p:nvSpPr>
        <p:spPr>
          <a:xfrm>
            <a:off x="8338679" y="1934871"/>
            <a:ext cx="2864235" cy="151211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lots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uncertainty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gray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6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96CE7-005E-B7DA-FB46-024478848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about</a:t>
            </a:r>
            <a:r>
              <a:rPr lang="de-AT" dirty="0"/>
              <a:t> </a:t>
            </a:r>
            <a:r>
              <a:rPr lang="de-AT" dirty="0" err="1"/>
              <a:t>my</a:t>
            </a:r>
            <a:r>
              <a:rPr lang="de-AT" dirty="0"/>
              <a:t> </a:t>
            </a:r>
            <a:r>
              <a:rPr lang="de-AT" dirty="0" err="1"/>
              <a:t>background</a:t>
            </a:r>
            <a:endParaRPr lang="de-AT" dirty="0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3811A834-6A62-3F35-4BCE-6B974024F040}"/>
              </a:ext>
            </a:extLst>
          </p:cNvPr>
          <p:cNvSpPr/>
          <p:nvPr/>
        </p:nvSpPr>
        <p:spPr>
          <a:xfrm>
            <a:off x="619409" y="3415556"/>
            <a:ext cx="219471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935FF042-F5A9-57FC-5B53-EA5561EE2426}"/>
              </a:ext>
            </a:extLst>
          </p:cNvPr>
          <p:cNvSpPr/>
          <p:nvPr/>
        </p:nvSpPr>
        <p:spPr>
          <a:xfrm>
            <a:off x="3108358" y="3429000"/>
            <a:ext cx="253195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4657DB4E-6B65-15F7-0DB3-8AEFF1ED7530}"/>
              </a:ext>
            </a:extLst>
          </p:cNvPr>
          <p:cNvSpPr/>
          <p:nvPr/>
        </p:nvSpPr>
        <p:spPr>
          <a:xfrm>
            <a:off x="6661462" y="3429000"/>
            <a:ext cx="209135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555E4561-49E9-1965-5D95-29AC1CCCBBC5}"/>
              </a:ext>
            </a:extLst>
          </p:cNvPr>
          <p:cNvSpPr/>
          <p:nvPr/>
        </p:nvSpPr>
        <p:spPr>
          <a:xfrm>
            <a:off x="5924549" y="3429000"/>
            <a:ext cx="45267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9D92F07E-BB27-C3E2-610E-52FC490C42CF}"/>
              </a:ext>
            </a:extLst>
          </p:cNvPr>
          <p:cNvSpPr/>
          <p:nvPr/>
        </p:nvSpPr>
        <p:spPr>
          <a:xfrm>
            <a:off x="9037052" y="3415556"/>
            <a:ext cx="20913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F643625-2509-4092-ED0C-69D3D1D42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669" y="3792647"/>
            <a:ext cx="1653011" cy="165301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5893280-8BC0-530C-CCFF-B878CFF18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41" y="3913632"/>
            <a:ext cx="1778987" cy="110198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C580CA8-D0DE-4224-BCA3-A8E090081B91}"/>
              </a:ext>
            </a:extLst>
          </p:cNvPr>
          <p:cNvSpPr txBox="1"/>
          <p:nvPr/>
        </p:nvSpPr>
        <p:spPr>
          <a:xfrm>
            <a:off x="777202" y="2911604"/>
            <a:ext cx="1805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/>
              <a:t>mathematics</a:t>
            </a:r>
            <a:endParaRPr lang="de-AT" sz="2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CED9F73-9631-983C-A407-3AF64713DC1B}"/>
              </a:ext>
            </a:extLst>
          </p:cNvPr>
          <p:cNvSpPr txBox="1"/>
          <p:nvPr/>
        </p:nvSpPr>
        <p:spPr>
          <a:xfrm>
            <a:off x="3511085" y="2907930"/>
            <a:ext cx="1726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/>
              <a:t>data</a:t>
            </a:r>
            <a:r>
              <a:rPr lang="de-AT" sz="2400" dirty="0"/>
              <a:t> </a:t>
            </a:r>
            <a:r>
              <a:rPr lang="de-AT" sz="2400" dirty="0" err="1"/>
              <a:t>science</a:t>
            </a:r>
            <a:endParaRPr lang="de-AT" sz="24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4F0D713-BC28-A7D8-19B7-032246D87499}"/>
              </a:ext>
            </a:extLst>
          </p:cNvPr>
          <p:cNvSpPr txBox="1"/>
          <p:nvPr/>
        </p:nvSpPr>
        <p:spPr>
          <a:xfrm>
            <a:off x="5640310" y="2907929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/>
              <a:t>sports</a:t>
            </a:r>
            <a:endParaRPr lang="de-AT" sz="24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0260264-AD4E-EF02-7B7B-5928F3D79335}"/>
              </a:ext>
            </a:extLst>
          </p:cNvPr>
          <p:cNvSpPr txBox="1"/>
          <p:nvPr/>
        </p:nvSpPr>
        <p:spPr>
          <a:xfrm>
            <a:off x="6770863" y="2907928"/>
            <a:ext cx="1711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/>
              <a:t>astrophysics</a:t>
            </a:r>
            <a:endParaRPr lang="de-AT" sz="24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F619090-E47A-8BCA-73A1-51C1DF2D06A9}"/>
              </a:ext>
            </a:extLst>
          </p:cNvPr>
          <p:cNvSpPr txBox="1"/>
          <p:nvPr/>
        </p:nvSpPr>
        <p:spPr>
          <a:xfrm>
            <a:off x="9025462" y="2907927"/>
            <a:ext cx="1980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/>
              <a:t>bioinformatics</a:t>
            </a:r>
            <a:endParaRPr lang="de-AT" sz="2400" dirty="0"/>
          </a:p>
        </p:txBody>
      </p:sp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FCDC2B90-3AA5-8951-26F9-7BD60D6544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05" y="1854321"/>
            <a:ext cx="955230" cy="955230"/>
          </a:xfrm>
          <a:prstGeom prst="rect">
            <a:avLst/>
          </a:prstGeom>
        </p:spPr>
      </p:pic>
      <p:pic>
        <p:nvPicPr>
          <p:cNvPr id="23" name="Grafik 22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38401E54-4AE8-B6F6-568D-FA48D9CD34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91" y="1808552"/>
            <a:ext cx="955229" cy="955229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EC9EED16-3275-B79C-E05A-35CCCC35485C}"/>
              </a:ext>
            </a:extLst>
          </p:cNvPr>
          <p:cNvSpPr txBox="1"/>
          <p:nvPr/>
        </p:nvSpPr>
        <p:spPr>
          <a:xfrm>
            <a:off x="1229569" y="5350502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18-24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3F6DE17-8FFD-B34C-D62D-4431860D7BF1}"/>
              </a:ext>
            </a:extLst>
          </p:cNvPr>
          <p:cNvSpPr txBox="1"/>
          <p:nvPr/>
        </p:nvSpPr>
        <p:spPr>
          <a:xfrm>
            <a:off x="3857882" y="5336024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25-38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FABFD3C-563E-5007-19BC-77C38A3A1273}"/>
              </a:ext>
            </a:extLst>
          </p:cNvPr>
          <p:cNvSpPr txBox="1"/>
          <p:nvPr/>
        </p:nvSpPr>
        <p:spPr>
          <a:xfrm>
            <a:off x="5848175" y="532404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39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C5A3EAC-E279-9452-7C9B-66CB01D02C23}"/>
              </a:ext>
            </a:extLst>
          </p:cNvPr>
          <p:cNvSpPr txBox="1"/>
          <p:nvPr/>
        </p:nvSpPr>
        <p:spPr>
          <a:xfrm>
            <a:off x="7230083" y="5324042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40-45</a:t>
            </a:r>
            <a:r>
              <a:rPr lang="de-AT" dirty="0"/>
              <a:t>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14398D4-3BDB-A23A-532E-C1468D5552E9}"/>
              </a:ext>
            </a:extLst>
          </p:cNvPr>
          <p:cNvSpPr txBox="1"/>
          <p:nvPr/>
        </p:nvSpPr>
        <p:spPr>
          <a:xfrm>
            <a:off x="9471930" y="5314893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/>
              <a:t>46-(52)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425A9F1E-4F8D-3B7D-11DB-A4967ECEE3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81" y="2045296"/>
            <a:ext cx="575235" cy="57523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96EC43AD-8296-2FEE-C762-9C2C7334F2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57" y="1821951"/>
            <a:ext cx="914606" cy="91460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A5E3B4CD-E509-BFC6-50FC-A34AFA2A7E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62" y="4109779"/>
            <a:ext cx="954107" cy="954107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8166F71-2A66-9F25-64D6-8302EE579A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924" y="4171740"/>
            <a:ext cx="1081889" cy="83018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B03D391A-5402-1179-632B-93F5276596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038" y="4047575"/>
            <a:ext cx="1838518" cy="1143153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170673CB-CEA7-8255-EC2F-01DDA76AEA4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065" y="1854321"/>
            <a:ext cx="841613" cy="84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83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4ECAE-0961-01D4-5A16-06CF4F71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C) </a:t>
            </a:r>
            <a:r>
              <a:rPr lang="de-DE" dirty="0" err="1"/>
              <a:t>model</a:t>
            </a:r>
            <a:r>
              <a:rPr lang="de-DE" dirty="0"/>
              <a:t> &amp; </a:t>
            </a:r>
            <a:r>
              <a:rPr lang="de-DE" dirty="0" err="1"/>
              <a:t>results</a:t>
            </a:r>
            <a:r>
              <a:rPr lang="de-DE" dirty="0"/>
              <a:t> – </a:t>
            </a:r>
            <a:r>
              <a:rPr lang="de-DE" dirty="0" err="1"/>
              <a:t>improvement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EA4A03-1230-8339-08FF-A79CCE76BB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4" y="1594365"/>
            <a:ext cx="6011512" cy="450863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1C95B51-D767-E2AD-A23A-395CBCDF3961}"/>
              </a:ext>
            </a:extLst>
          </p:cNvPr>
          <p:cNvSpPr txBox="1"/>
          <p:nvPr/>
        </p:nvSpPr>
        <p:spPr>
          <a:xfrm>
            <a:off x="6235436" y="1865845"/>
            <a:ext cx="537110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err="1"/>
              <a:t>one</a:t>
            </a:r>
            <a:r>
              <a:rPr lang="de-AT" sz="2400" dirty="0"/>
              <a:t> essential </a:t>
            </a:r>
            <a:r>
              <a:rPr lang="de-AT" sz="2400" dirty="0" err="1"/>
              <a:t>finding</a:t>
            </a:r>
            <a:r>
              <a:rPr lang="de-AT" sz="2400" dirty="0"/>
              <a:t> </a:t>
            </a:r>
            <a:r>
              <a:rPr lang="de-AT" sz="2400" dirty="0" err="1"/>
              <a:t>by</a:t>
            </a:r>
            <a:r>
              <a:rPr lang="de-AT" sz="2400" dirty="0"/>
              <a:t> DST:</a:t>
            </a:r>
            <a:br>
              <a:rPr lang="de-AT" sz="2400" dirty="0"/>
            </a:br>
            <a:endParaRPr lang="de-A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000" dirty="0" err="1"/>
              <a:t>there</a:t>
            </a:r>
            <a:r>
              <a:rPr lang="de-AT" sz="2000" dirty="0"/>
              <a:t> </a:t>
            </a:r>
            <a:r>
              <a:rPr lang="de-AT" sz="2000" dirty="0" err="1"/>
              <a:t>are</a:t>
            </a:r>
            <a:r>
              <a:rPr lang="de-AT" sz="2000" dirty="0"/>
              <a:t> </a:t>
            </a:r>
            <a:r>
              <a:rPr lang="de-AT" sz="2000" dirty="0" err="1">
                <a:solidFill>
                  <a:srgbClr val="FF0000"/>
                </a:solidFill>
              </a:rPr>
              <a:t>too</a:t>
            </a:r>
            <a:r>
              <a:rPr lang="de-AT" sz="2000" dirty="0">
                <a:solidFill>
                  <a:srgbClr val="FF0000"/>
                </a:solidFill>
              </a:rPr>
              <a:t> </a:t>
            </a:r>
            <a:r>
              <a:rPr lang="de-AT" sz="2000" dirty="0" err="1">
                <a:solidFill>
                  <a:srgbClr val="FF0000"/>
                </a:solidFill>
              </a:rPr>
              <a:t>many</a:t>
            </a:r>
            <a:r>
              <a:rPr lang="de-AT" sz="2000" dirty="0"/>
              <a:t> </a:t>
            </a:r>
            <a:r>
              <a:rPr lang="de-AT" sz="2000" dirty="0" err="1"/>
              <a:t>patients</a:t>
            </a:r>
            <a:r>
              <a:rPr lang="de-AT" sz="2000" dirty="0"/>
              <a:t> </a:t>
            </a:r>
            <a:r>
              <a:rPr lang="de-AT" sz="2000" dirty="0" err="1">
                <a:solidFill>
                  <a:srgbClr val="FF0000"/>
                </a:solidFill>
              </a:rPr>
              <a:t>classified</a:t>
            </a:r>
            <a:br>
              <a:rPr lang="de-AT" sz="2000" dirty="0">
                <a:solidFill>
                  <a:srgbClr val="FF0000"/>
                </a:solidFill>
              </a:rPr>
            </a:br>
            <a:r>
              <a:rPr lang="de-AT" sz="2000" dirty="0" err="1">
                <a:solidFill>
                  <a:srgbClr val="FF0000"/>
                </a:solidFill>
              </a:rPr>
              <a:t>as</a:t>
            </a:r>
            <a:r>
              <a:rPr lang="de-AT" sz="2000" dirty="0"/>
              <a:t> </a:t>
            </a:r>
            <a:r>
              <a:rPr lang="de-AT" sz="2000" dirty="0" err="1"/>
              <a:t>hormone</a:t>
            </a:r>
            <a:r>
              <a:rPr lang="de-AT" sz="2000" dirty="0"/>
              <a:t> </a:t>
            </a:r>
            <a:r>
              <a:rPr lang="de-AT" sz="2000" dirty="0" err="1"/>
              <a:t>receptor</a:t>
            </a:r>
            <a:r>
              <a:rPr lang="de-AT" sz="2000" dirty="0"/>
              <a:t> </a:t>
            </a:r>
            <a:r>
              <a:rPr lang="de-AT" sz="2000" dirty="0">
                <a:solidFill>
                  <a:srgbClr val="FF0000"/>
                </a:solidFill>
              </a:rPr>
              <a:t>positive</a:t>
            </a:r>
            <a:r>
              <a:rPr lang="de-AT" sz="2000" dirty="0"/>
              <a:t> </a:t>
            </a:r>
            <a:r>
              <a:rPr lang="de-AT" sz="2000" dirty="0" err="1"/>
              <a:t>by</a:t>
            </a:r>
            <a:r>
              <a:rPr lang="de-AT" sz="2000" dirty="0"/>
              <a:t> </a:t>
            </a:r>
            <a:r>
              <a:rPr lang="de-AT" sz="2000" dirty="0" err="1"/>
              <a:t>conservative</a:t>
            </a:r>
            <a:br>
              <a:rPr lang="de-AT" sz="2000" dirty="0"/>
            </a:br>
            <a:r>
              <a:rPr lang="de-AT" sz="2000" dirty="0" err="1"/>
              <a:t>clinical</a:t>
            </a:r>
            <a:r>
              <a:rPr lang="de-AT" sz="2000" dirty="0"/>
              <a:t> </a:t>
            </a:r>
            <a:r>
              <a:rPr lang="de-AT" sz="2000" dirty="0" err="1"/>
              <a:t>decision</a:t>
            </a:r>
            <a:r>
              <a:rPr lang="de-AT" sz="2000" dirty="0"/>
              <a:t> </a:t>
            </a:r>
            <a:r>
              <a:rPr lang="de-AT" sz="2000" dirty="0" err="1"/>
              <a:t>making</a:t>
            </a:r>
            <a:r>
              <a:rPr lang="de-AT" sz="2000" dirty="0"/>
              <a:t> </a:t>
            </a:r>
            <a:r>
              <a:rPr lang="de-AT" sz="2000" dirty="0" err="1"/>
              <a:t>based</a:t>
            </a:r>
            <a:r>
              <a:rPr lang="de-AT" sz="2000" dirty="0"/>
              <a:t> on IHC </a:t>
            </a:r>
            <a:br>
              <a:rPr lang="de-AT" sz="2000" dirty="0"/>
            </a:br>
            <a:endParaRPr lang="de-A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vital chemotherapy treatment was eventually not carried out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378424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C) </a:t>
            </a:r>
            <a:r>
              <a:rPr lang="de-DE" dirty="0" err="1"/>
              <a:t>model</a:t>
            </a:r>
            <a:r>
              <a:rPr lang="de-DE" dirty="0"/>
              <a:t> &amp; </a:t>
            </a:r>
            <a:r>
              <a:rPr lang="de-DE" dirty="0" err="1"/>
              <a:t>results</a:t>
            </a:r>
            <a:r>
              <a:rPr lang="de-DE" dirty="0"/>
              <a:t> - </a:t>
            </a:r>
            <a:r>
              <a:rPr lang="de-DE" dirty="0" err="1"/>
              <a:t>papers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65110"/>
            <a:ext cx="3879135" cy="140626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781" y="1460220"/>
            <a:ext cx="4497640" cy="17734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440" y="3615210"/>
            <a:ext cx="5043173" cy="227691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139918"/>
            <a:ext cx="4382112" cy="1604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781" y="3530431"/>
            <a:ext cx="3851452" cy="202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91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035" y="1690688"/>
            <a:ext cx="4766538" cy="466619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346418" y="1946290"/>
            <a:ext cx="45267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Michael Kenn</a:t>
            </a:r>
          </a:p>
          <a:p>
            <a:r>
              <a:rPr lang="de-DE" sz="2800" dirty="0">
                <a:hlinkClick r:id="rId3"/>
              </a:rPr>
              <a:t>michael@kenn.at</a:t>
            </a:r>
            <a:endParaRPr lang="de-DE" sz="2800" dirty="0"/>
          </a:p>
          <a:p>
            <a:r>
              <a:rPr lang="de-DE" sz="2800" dirty="0">
                <a:hlinkClick r:id="rId4"/>
              </a:rPr>
              <a:t>https://kenn.at</a:t>
            </a:r>
            <a:endParaRPr lang="de-DE" sz="2800" dirty="0"/>
          </a:p>
          <a:p>
            <a:r>
              <a:rPr lang="en-US" sz="2800" dirty="0">
                <a:hlinkClick r:id="rId5"/>
              </a:rPr>
              <a:t>https://kenn.at/trips/riga22/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2550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D) </a:t>
            </a:r>
            <a:r>
              <a:rPr lang="de-DE" dirty="0" err="1"/>
              <a:t>frequently</a:t>
            </a:r>
            <a:r>
              <a:rPr lang="de-DE" dirty="0"/>
              <a:t> </a:t>
            </a:r>
            <a:r>
              <a:rPr lang="de-DE" dirty="0" err="1"/>
              <a:t>asked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(FAQ)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616853" y="1744021"/>
            <a:ext cx="54636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limitations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other</a:t>
            </a:r>
            <a:r>
              <a:rPr lang="de-DE" sz="2400" dirty="0"/>
              <a:t> </a:t>
            </a:r>
            <a:r>
              <a:rPr lang="de-DE" sz="2400" dirty="0" err="1"/>
              <a:t>applications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evidence</a:t>
            </a:r>
            <a:r>
              <a:rPr lang="de-DE" sz="2400" dirty="0"/>
              <a:t> </a:t>
            </a:r>
            <a:r>
              <a:rPr lang="de-DE" sz="2400" dirty="0" err="1"/>
              <a:t>theory</a:t>
            </a:r>
            <a:br>
              <a:rPr lang="de-DE" sz="2400" dirty="0"/>
            </a:br>
            <a:r>
              <a:rPr lang="de-DE" sz="24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similarities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fuzzy</a:t>
            </a:r>
            <a:r>
              <a:rPr lang="de-DE" sz="2400" dirty="0"/>
              <a:t> </a:t>
            </a:r>
            <a:r>
              <a:rPr lang="de-DE" sz="2400" dirty="0" err="1"/>
              <a:t>logic</a:t>
            </a:r>
            <a:r>
              <a:rPr lang="de-DE" sz="2400" dirty="0"/>
              <a:t>	</a:t>
            </a:r>
            <a:br>
              <a:rPr lang="de-DE" sz="2400" dirty="0"/>
            </a:b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advantage</a:t>
            </a:r>
            <a:r>
              <a:rPr lang="de-DE" sz="2400" dirty="0"/>
              <a:t> </a:t>
            </a:r>
            <a:r>
              <a:rPr lang="de-DE" sz="2400" dirty="0" err="1"/>
              <a:t>over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popular</a:t>
            </a:r>
            <a:r>
              <a:rPr lang="de-DE" sz="2400" dirty="0"/>
              <a:t> </a:t>
            </a:r>
            <a:r>
              <a:rPr lang="de-DE" sz="2400" dirty="0" err="1"/>
              <a:t>methods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2672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956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DST in a </a:t>
            </a:r>
            <a:r>
              <a:rPr lang="de-DE" dirty="0" err="1"/>
              <a:t>bigger</a:t>
            </a:r>
            <a:r>
              <a:rPr lang="de-DE" dirty="0"/>
              <a:t> </a:t>
            </a:r>
            <a:r>
              <a:rPr lang="de-DE" dirty="0" err="1"/>
              <a:t>frame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52" y="1468614"/>
            <a:ext cx="4510679" cy="493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content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2327500" y="2480091"/>
            <a:ext cx="753700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de-DE" sz="2400" dirty="0" err="1"/>
              <a:t>breast</a:t>
            </a:r>
            <a:r>
              <a:rPr lang="de-DE" sz="2400" dirty="0"/>
              <a:t> </a:t>
            </a:r>
            <a:r>
              <a:rPr lang="de-DE" sz="2400" dirty="0" err="1"/>
              <a:t>cancer</a:t>
            </a:r>
            <a:br>
              <a:rPr lang="de-DE" sz="2400" dirty="0"/>
            </a:br>
            <a:r>
              <a:rPr lang="de-DE" sz="2400" dirty="0"/>
              <a:t>	</a:t>
            </a:r>
            <a:r>
              <a:rPr lang="de-DE" sz="2000" dirty="0" err="1"/>
              <a:t>hormone</a:t>
            </a:r>
            <a:r>
              <a:rPr lang="de-DE" sz="2000" dirty="0"/>
              <a:t> </a:t>
            </a:r>
            <a:r>
              <a:rPr lang="de-DE" sz="2000" dirty="0" err="1"/>
              <a:t>receptors</a:t>
            </a:r>
            <a:r>
              <a:rPr lang="de-DE" sz="2000" dirty="0"/>
              <a:t>, </a:t>
            </a:r>
            <a:r>
              <a:rPr lang="de-DE" sz="2000" dirty="0" err="1"/>
              <a:t>subtypes</a:t>
            </a:r>
            <a:r>
              <a:rPr lang="de-DE" sz="2000" dirty="0"/>
              <a:t>, </a:t>
            </a:r>
            <a:r>
              <a:rPr lang="de-DE" sz="2000" dirty="0" err="1"/>
              <a:t>risks</a:t>
            </a:r>
            <a:r>
              <a:rPr lang="de-DE" sz="2000" dirty="0"/>
              <a:t>, …</a:t>
            </a:r>
          </a:p>
          <a:p>
            <a:pPr marL="342900" indent="-342900">
              <a:buAutoNum type="alphaUcParenR"/>
            </a:pPr>
            <a:endParaRPr lang="de-DE" sz="2000" dirty="0"/>
          </a:p>
          <a:p>
            <a:pPr marL="342900" indent="-342900">
              <a:buAutoNum type="alphaUcParenR"/>
            </a:pPr>
            <a:r>
              <a:rPr lang="de-DE" sz="2400" dirty="0" err="1"/>
              <a:t>evidence</a:t>
            </a:r>
            <a:r>
              <a:rPr lang="de-DE" sz="2400" dirty="0"/>
              <a:t> </a:t>
            </a:r>
            <a:r>
              <a:rPr lang="de-DE" sz="2400" dirty="0" err="1"/>
              <a:t>theory</a:t>
            </a:r>
            <a:br>
              <a:rPr lang="de-DE" sz="2400" dirty="0"/>
            </a:br>
            <a:r>
              <a:rPr lang="de-DE" sz="2400" dirty="0"/>
              <a:t>	</a:t>
            </a:r>
            <a:r>
              <a:rPr lang="en-US" sz="2000" dirty="0" err="1"/>
              <a:t>Dempster</a:t>
            </a:r>
            <a:r>
              <a:rPr lang="en-US" sz="2000" dirty="0"/>
              <a:t>–Shafer theory of believe functions, how to apply, …</a:t>
            </a:r>
          </a:p>
          <a:p>
            <a:pPr marL="342900" indent="-342900">
              <a:buAutoNum type="alphaUcParenR"/>
            </a:pPr>
            <a:endParaRPr lang="de-DE" sz="2000" dirty="0"/>
          </a:p>
          <a:p>
            <a:pPr marL="342900" indent="-342900">
              <a:buAutoNum type="alphaUcParenR"/>
            </a:pPr>
            <a:r>
              <a:rPr lang="de-DE" sz="2400" dirty="0" err="1"/>
              <a:t>model</a:t>
            </a:r>
            <a:r>
              <a:rPr lang="de-DE" sz="2400" dirty="0"/>
              <a:t> &amp; </a:t>
            </a:r>
            <a:r>
              <a:rPr lang="de-DE" sz="2400" dirty="0" err="1"/>
              <a:t>results</a:t>
            </a:r>
            <a:br>
              <a:rPr lang="de-DE" sz="2400" dirty="0"/>
            </a:br>
            <a:r>
              <a:rPr lang="de-DE" sz="2400" dirty="0"/>
              <a:t>	</a:t>
            </a:r>
            <a:r>
              <a:rPr lang="de-DE" sz="2000" dirty="0" err="1"/>
              <a:t>show</a:t>
            </a:r>
            <a:r>
              <a:rPr lang="de-DE" sz="2000" dirty="0"/>
              <a:t> </a:t>
            </a:r>
            <a:r>
              <a:rPr lang="de-DE" sz="2000" dirty="0" err="1"/>
              <a:t>better</a:t>
            </a:r>
            <a:r>
              <a:rPr lang="de-DE" sz="2000" dirty="0"/>
              <a:t> </a:t>
            </a:r>
            <a:r>
              <a:rPr lang="de-DE" sz="2000" dirty="0" err="1"/>
              <a:t>ways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treatment</a:t>
            </a:r>
            <a:r>
              <a:rPr lang="de-DE" sz="2000" dirty="0"/>
              <a:t>, </a:t>
            </a:r>
            <a:r>
              <a:rPr lang="de-DE" sz="2000" dirty="0" err="1"/>
              <a:t>increase</a:t>
            </a:r>
            <a:r>
              <a:rPr lang="de-DE" sz="2000" dirty="0"/>
              <a:t> </a:t>
            </a:r>
            <a:r>
              <a:rPr lang="de-DE" sz="2000" dirty="0" err="1"/>
              <a:t>survival</a:t>
            </a:r>
            <a:r>
              <a:rPr lang="de-DE" sz="2000" dirty="0"/>
              <a:t>, …</a:t>
            </a:r>
          </a:p>
          <a:p>
            <a:pPr marL="342900" indent="-342900">
              <a:buAutoNum type="alphaUcParenR"/>
            </a:pPr>
            <a:endParaRPr lang="de-DE" sz="2000" dirty="0"/>
          </a:p>
          <a:p>
            <a:pPr marL="342900" indent="-342900">
              <a:buFontTx/>
              <a:buAutoNum type="alphaUcParenR"/>
            </a:pPr>
            <a:r>
              <a:rPr lang="en-US" sz="2400" dirty="0"/>
              <a:t>frequently asked questions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000" dirty="0"/>
              <a:t>fundamental difference to common approaches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570175" y="1393670"/>
            <a:ext cx="8604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applying</a:t>
            </a:r>
            <a:r>
              <a:rPr lang="de-DE" sz="2000" dirty="0"/>
              <a:t> </a:t>
            </a:r>
            <a:r>
              <a:rPr lang="de-DE" sz="2400" b="1" dirty="0" err="1">
                <a:solidFill>
                  <a:srgbClr val="FF0000"/>
                </a:solidFill>
              </a:rPr>
              <a:t>evidence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err="1">
                <a:solidFill>
                  <a:srgbClr val="FF0000"/>
                </a:solidFill>
              </a:rPr>
              <a:t>theory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molecular</a:t>
            </a:r>
            <a:r>
              <a:rPr lang="de-DE" sz="2000" dirty="0"/>
              <a:t> </a:t>
            </a:r>
            <a:r>
              <a:rPr lang="de-DE" sz="2000" dirty="0" err="1"/>
              <a:t>subtyping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dirty="0"/>
              <a:t> </a:t>
            </a:r>
            <a:r>
              <a:rPr lang="de-DE" sz="2400" b="1" dirty="0" err="1">
                <a:solidFill>
                  <a:srgbClr val="FF0000"/>
                </a:solidFill>
              </a:rPr>
              <a:t>breast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err="1">
                <a:solidFill>
                  <a:srgbClr val="FF0000"/>
                </a:solidFill>
              </a:rPr>
              <a:t>cancer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dirty="0" err="1"/>
              <a:t>samples</a:t>
            </a:r>
            <a:endParaRPr lang="de-DE" dirty="0"/>
          </a:p>
          <a:p>
            <a:r>
              <a:rPr lang="de-DE" sz="2000" dirty="0" err="1"/>
              <a:t>to</a:t>
            </a:r>
            <a:r>
              <a:rPr lang="de-DE" dirty="0"/>
              <a:t> </a:t>
            </a:r>
            <a:r>
              <a:rPr lang="de-DE" sz="2400" b="1" dirty="0" err="1">
                <a:solidFill>
                  <a:srgbClr val="FF0000"/>
                </a:solidFill>
              </a:rPr>
              <a:t>improve</a:t>
            </a:r>
            <a:r>
              <a:rPr lang="de-DE" sz="2000" dirty="0"/>
              <a:t> </a:t>
            </a:r>
            <a:r>
              <a:rPr lang="de-DE" sz="2000" dirty="0" err="1"/>
              <a:t>methods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medical</a:t>
            </a:r>
            <a:r>
              <a:rPr lang="de-DE" sz="2000" dirty="0"/>
              <a:t> </a:t>
            </a:r>
            <a:r>
              <a:rPr lang="de-DE" sz="2000" dirty="0" err="1"/>
              <a:t>treatment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939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A)  </a:t>
            </a:r>
            <a:r>
              <a:rPr lang="de-DE" dirty="0" err="1"/>
              <a:t>breast</a:t>
            </a:r>
            <a:r>
              <a:rPr lang="de-DE" dirty="0"/>
              <a:t> </a:t>
            </a:r>
            <a:r>
              <a:rPr lang="de-DE" dirty="0" err="1"/>
              <a:t>cancer</a:t>
            </a:r>
            <a:r>
              <a:rPr lang="de-DE" dirty="0"/>
              <a:t> – </a:t>
            </a:r>
            <a:r>
              <a:rPr lang="de-DE" dirty="0" err="1"/>
              <a:t>molecular</a:t>
            </a:r>
            <a:r>
              <a:rPr lang="de-DE" dirty="0"/>
              <a:t> </a:t>
            </a:r>
            <a:r>
              <a:rPr lang="de-DE" dirty="0" err="1"/>
              <a:t>subtypes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63190"/>
            <a:ext cx="10251929" cy="28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4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A)  </a:t>
            </a:r>
            <a:r>
              <a:rPr lang="de-DE" dirty="0" err="1"/>
              <a:t>breast</a:t>
            </a:r>
            <a:r>
              <a:rPr lang="de-DE" dirty="0"/>
              <a:t> </a:t>
            </a:r>
            <a:r>
              <a:rPr lang="de-DE" dirty="0" err="1"/>
              <a:t>cancer</a:t>
            </a:r>
            <a:r>
              <a:rPr lang="de-DE" dirty="0"/>
              <a:t> - </a:t>
            </a:r>
            <a:r>
              <a:rPr lang="de-DE" dirty="0" err="1"/>
              <a:t>treatment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97" y="1991565"/>
            <a:ext cx="10967663" cy="188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8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A)  </a:t>
            </a:r>
            <a:r>
              <a:rPr lang="de-DE" dirty="0" err="1"/>
              <a:t>breast</a:t>
            </a:r>
            <a:r>
              <a:rPr lang="de-DE" dirty="0"/>
              <a:t> </a:t>
            </a:r>
            <a:r>
              <a:rPr lang="de-DE" dirty="0" err="1"/>
              <a:t>cancer</a:t>
            </a:r>
            <a:r>
              <a:rPr lang="de-DE" dirty="0"/>
              <a:t> - </a:t>
            </a:r>
            <a:r>
              <a:rPr lang="de-DE" dirty="0" err="1"/>
              <a:t>data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838200" y="1539297"/>
            <a:ext cx="7983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determine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three</a:t>
            </a:r>
            <a:r>
              <a:rPr lang="de-DE" sz="2400" dirty="0"/>
              <a:t> </a:t>
            </a:r>
            <a:r>
              <a:rPr lang="de-DE" sz="2400" dirty="0" err="1"/>
              <a:t>receptor</a:t>
            </a:r>
            <a:r>
              <a:rPr lang="de-DE" sz="2400" dirty="0"/>
              <a:t> </a:t>
            </a:r>
            <a:r>
              <a:rPr lang="de-DE" sz="2400" dirty="0" err="1"/>
              <a:t>status</a:t>
            </a:r>
            <a:r>
              <a:rPr lang="de-DE" sz="2400" dirty="0"/>
              <a:t> – ESR, PGR, HER2 ?</a:t>
            </a:r>
            <a:endParaRPr lang="en-US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1015980" y="2227591"/>
            <a:ext cx="950733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immunohistochemical</a:t>
            </a:r>
            <a:r>
              <a:rPr lang="de-DE" sz="2400" dirty="0"/>
              <a:t> </a:t>
            </a:r>
            <a:r>
              <a:rPr lang="de-DE" sz="2400" dirty="0" err="1"/>
              <a:t>measurements</a:t>
            </a:r>
            <a:r>
              <a:rPr lang="de-DE" sz="2400" dirty="0"/>
              <a:t> (IHC)</a:t>
            </a:r>
            <a:br>
              <a:rPr lang="de-DE" sz="2400" dirty="0"/>
            </a:b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gene</a:t>
            </a:r>
            <a:r>
              <a:rPr lang="de-DE" sz="2400" dirty="0"/>
              <a:t> </a:t>
            </a:r>
            <a:r>
              <a:rPr lang="de-DE" sz="2400" dirty="0" err="1"/>
              <a:t>expression</a:t>
            </a:r>
            <a:r>
              <a:rPr lang="de-DE" sz="2400" dirty="0"/>
              <a:t> </a:t>
            </a:r>
            <a:r>
              <a:rPr lang="de-DE" sz="2400" dirty="0" err="1"/>
              <a:t>analysis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receptor</a:t>
            </a:r>
            <a:r>
              <a:rPr lang="de-DE" sz="2400" dirty="0"/>
              <a:t> genes</a:t>
            </a:r>
            <a:br>
              <a:rPr lang="de-DE" sz="2400" dirty="0"/>
            </a:b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co-expressed</a:t>
            </a:r>
            <a:r>
              <a:rPr lang="de-DE" sz="2400" dirty="0"/>
              <a:t> genes</a:t>
            </a:r>
            <a:br>
              <a:rPr lang="de-DE" sz="2400" dirty="0"/>
            </a:b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clinical</a:t>
            </a:r>
            <a:r>
              <a:rPr lang="de-DE" sz="2400" dirty="0"/>
              <a:t> </a:t>
            </a:r>
            <a:r>
              <a:rPr lang="de-DE" sz="2400" dirty="0" err="1"/>
              <a:t>records</a:t>
            </a:r>
            <a:br>
              <a:rPr lang="de-DE" sz="2400" dirty="0"/>
            </a:b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…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many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endParaRPr lang="en-US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65" y="2019995"/>
            <a:ext cx="1322217" cy="107055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831" y="3317182"/>
            <a:ext cx="1897610" cy="134507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92" y="3989721"/>
            <a:ext cx="1649889" cy="107426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170388" y="5462678"/>
            <a:ext cx="95345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data come from inhomogeneous sources</a:t>
            </a:r>
          </a:p>
        </p:txBody>
      </p:sp>
    </p:spTree>
    <p:extLst>
      <p:ext uri="{BB962C8B-B14F-4D97-AF65-F5344CB8AC3E}">
        <p14:creationId xmlns:p14="http://schemas.microsoft.com/office/powerpoint/2010/main" val="274213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A)  </a:t>
            </a:r>
            <a:r>
              <a:rPr lang="de-DE" dirty="0" err="1"/>
              <a:t>breast</a:t>
            </a:r>
            <a:r>
              <a:rPr lang="de-DE" dirty="0"/>
              <a:t> </a:t>
            </a:r>
            <a:r>
              <a:rPr lang="de-DE" dirty="0" err="1"/>
              <a:t>cancer</a:t>
            </a:r>
            <a:r>
              <a:rPr lang="de-DE" dirty="0"/>
              <a:t> - </a:t>
            </a:r>
            <a:r>
              <a:rPr lang="de-DE" dirty="0" err="1"/>
              <a:t>survival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524" y="1591556"/>
            <a:ext cx="5239736" cy="36685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030971" y="5393043"/>
            <a:ext cx="7050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>
                <a:solidFill>
                  <a:srgbClr val="FF0000"/>
                </a:solidFill>
              </a:rPr>
              <a:t>possible</a:t>
            </a:r>
            <a:r>
              <a:rPr lang="de-DE" sz="2800" dirty="0">
                <a:solidFill>
                  <a:srgbClr val="FF0000"/>
                </a:solidFill>
              </a:rPr>
              <a:t> type </a:t>
            </a:r>
            <a:r>
              <a:rPr lang="de-DE" sz="2800" dirty="0" err="1">
                <a:solidFill>
                  <a:srgbClr val="FF0000"/>
                </a:solidFill>
              </a:rPr>
              <a:t>of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therapy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is</a:t>
            </a:r>
            <a:r>
              <a:rPr lang="de-DE" sz="2800" dirty="0">
                <a:solidFill>
                  <a:srgbClr val="FF0000"/>
                </a:solidFill>
              </a:rPr>
              <a:t> essential </a:t>
            </a:r>
            <a:r>
              <a:rPr lang="de-DE" sz="2800" dirty="0" err="1">
                <a:solidFill>
                  <a:srgbClr val="FF0000"/>
                </a:solidFill>
              </a:rPr>
              <a:t>for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survival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38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B) DST - </a:t>
            </a:r>
            <a:r>
              <a:rPr lang="de-DE" dirty="0" err="1"/>
              <a:t>evidence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Dempster-Shafer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1308016" y="1774299"/>
            <a:ext cx="67487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basically</a:t>
            </a:r>
            <a:r>
              <a:rPr lang="de-DE" sz="2400" dirty="0"/>
              <a:t> a </a:t>
            </a:r>
            <a:r>
              <a:rPr lang="en-US" sz="2400" dirty="0"/>
              <a:t>generalization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Bayesian</a:t>
            </a:r>
            <a:r>
              <a:rPr lang="de-DE" sz="2400" dirty="0"/>
              <a:t> </a:t>
            </a:r>
            <a:r>
              <a:rPr lang="de-DE" sz="2400" dirty="0" err="1"/>
              <a:t>probabilities</a:t>
            </a:r>
            <a:br>
              <a:rPr lang="de-DE" sz="2400" dirty="0"/>
            </a:br>
            <a:r>
              <a:rPr lang="de-DE" sz="2400" dirty="0"/>
              <a:t>	</a:t>
            </a:r>
            <a:r>
              <a:rPr lang="de-DE" sz="2000" dirty="0"/>
              <a:t>belief in </a:t>
            </a:r>
            <a:r>
              <a:rPr lang="de-DE" sz="2000" dirty="0" err="1"/>
              <a:t>something</a:t>
            </a:r>
            <a:r>
              <a:rPr lang="de-DE" sz="2000" dirty="0"/>
              <a:t> + </a:t>
            </a:r>
            <a:r>
              <a:rPr lang="de-DE" sz="2000" dirty="0" err="1"/>
              <a:t>more</a:t>
            </a:r>
            <a:r>
              <a:rPr lang="de-DE" sz="2000" dirty="0"/>
              <a:t> </a:t>
            </a:r>
            <a:r>
              <a:rPr lang="de-DE" sz="2000" dirty="0" err="1"/>
              <a:t>evidence</a:t>
            </a:r>
            <a:r>
              <a:rPr lang="de-DE" sz="2000" dirty="0"/>
              <a:t> -&gt;</a:t>
            </a:r>
            <a:br>
              <a:rPr lang="de-DE" sz="2000" dirty="0"/>
            </a:br>
            <a:r>
              <a:rPr lang="de-DE" sz="2000" dirty="0"/>
              <a:t>	belief in </a:t>
            </a:r>
            <a:r>
              <a:rPr lang="de-DE" sz="2000" dirty="0" err="1"/>
              <a:t>something</a:t>
            </a:r>
            <a:r>
              <a:rPr lang="de-DE" sz="2000" dirty="0"/>
              <a:t> different</a:t>
            </a:r>
            <a:br>
              <a:rPr lang="de-DE" sz="2400" dirty="0"/>
            </a:br>
            <a:r>
              <a:rPr lang="de-DE" sz="2000" dirty="0"/>
              <a:t>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“theory of belief functions”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883" y="4418188"/>
            <a:ext cx="447795" cy="43769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195" y="4051216"/>
            <a:ext cx="745162" cy="117163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78" y="4411105"/>
            <a:ext cx="447795" cy="43769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0" y="4099841"/>
            <a:ext cx="689738" cy="9653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84" y="4086154"/>
            <a:ext cx="799140" cy="103085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891" y="4418188"/>
            <a:ext cx="447795" cy="43769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892" y="4116806"/>
            <a:ext cx="857427" cy="110604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297517" y="5420857"/>
            <a:ext cx="403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increase</a:t>
            </a:r>
            <a:r>
              <a:rPr lang="de-DE" dirty="0"/>
              <a:t> in belief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finding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murderer</a:t>
            </a:r>
            <a:endParaRPr lang="en-US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310" y="4418188"/>
            <a:ext cx="447795" cy="437694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7533087" y="4180222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…</a:t>
            </a:r>
            <a:endParaRPr lang="en-US" sz="3600" dirty="0"/>
          </a:p>
        </p:txBody>
      </p:sp>
      <p:sp>
        <p:nvSpPr>
          <p:cNvPr id="17" name="Pfeil nach rechts 16"/>
          <p:cNvSpPr/>
          <p:nvPr/>
        </p:nvSpPr>
        <p:spPr>
          <a:xfrm>
            <a:off x="1366830" y="5700353"/>
            <a:ext cx="6521912" cy="189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2680666" y="5810027"/>
            <a:ext cx="3567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concatinating</a:t>
            </a:r>
            <a:r>
              <a:rPr lang="de-DE" dirty="0"/>
              <a:t> </a:t>
            </a:r>
            <a:r>
              <a:rPr lang="de-DE" dirty="0" err="1"/>
              <a:t>pieces</a:t>
            </a:r>
            <a:r>
              <a:rPr lang="de-DE" dirty="0"/>
              <a:t> 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evidence</a:t>
            </a:r>
            <a:endParaRPr lang="en-US" dirty="0"/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1714" y="3040288"/>
            <a:ext cx="2796905" cy="2849183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491" y="2846268"/>
            <a:ext cx="942100" cy="946448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52" y="3121748"/>
            <a:ext cx="831833" cy="1156307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29" y="5138266"/>
            <a:ext cx="1119528" cy="111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17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B) DST – </a:t>
            </a:r>
            <a:r>
              <a:rPr lang="de-DE" dirty="0" err="1"/>
              <a:t>probability</a:t>
            </a:r>
            <a:r>
              <a:rPr lang="de-DE" dirty="0"/>
              <a:t> vs. </a:t>
            </a:r>
            <a:r>
              <a:rPr lang="de-DE" dirty="0" err="1"/>
              <a:t>evidence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07" y="1542062"/>
            <a:ext cx="8011985" cy="5117212"/>
          </a:xfrm>
          <a:prstGeom prst="rect">
            <a:avLst/>
          </a:prstGeom>
        </p:spPr>
      </p:pic>
      <p:sp>
        <p:nvSpPr>
          <p:cNvPr id="8" name="Wolkenförmige Legende 7"/>
          <p:cNvSpPr/>
          <p:nvPr/>
        </p:nvSpPr>
        <p:spPr>
          <a:xfrm>
            <a:off x="369393" y="3397206"/>
            <a:ext cx="2289028" cy="129590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probability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something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Wolkenförmige Legende 9"/>
          <p:cNvSpPr/>
          <p:nvPr/>
        </p:nvSpPr>
        <p:spPr>
          <a:xfrm>
            <a:off x="9200325" y="3452716"/>
            <a:ext cx="2203434" cy="129590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belief </a:t>
            </a:r>
            <a:r>
              <a:rPr lang="de-DE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</a:t>
            </a:r>
          </a:p>
          <a:p>
            <a:pPr algn="ctr"/>
            <a:r>
              <a:rPr lang="de-D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something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9407897" y="2263174"/>
            <a:ext cx="1965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… frame of discernment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068" y="2290186"/>
            <a:ext cx="422925" cy="25375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785" y="2168117"/>
            <a:ext cx="212064" cy="22022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061768" y="2136297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… sample space</a:t>
            </a:r>
          </a:p>
        </p:txBody>
      </p:sp>
    </p:spTree>
    <p:extLst>
      <p:ext uri="{BB962C8B-B14F-4D97-AF65-F5344CB8AC3E}">
        <p14:creationId xmlns:p14="http://schemas.microsoft.com/office/powerpoint/2010/main" val="897238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Breitbild</PresentationFormat>
  <Paragraphs>100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</vt:lpstr>
      <vt:lpstr>Evidence Theory</vt:lpstr>
      <vt:lpstr>about my background</vt:lpstr>
      <vt:lpstr>content</vt:lpstr>
      <vt:lpstr>A)  breast cancer – molecular subtypes</vt:lpstr>
      <vt:lpstr>A)  breast cancer - treatment</vt:lpstr>
      <vt:lpstr>A)  breast cancer - data</vt:lpstr>
      <vt:lpstr>A)  breast cancer - survival</vt:lpstr>
      <vt:lpstr>B) DST - evidence theory by Dempster-Shafer</vt:lpstr>
      <vt:lpstr>B) DST – probability vs. evidence</vt:lpstr>
      <vt:lpstr>B) DST – belief &amp; plausibilty</vt:lpstr>
      <vt:lpstr>B) DST - uncertainty</vt:lpstr>
      <vt:lpstr>B) DST – closed vs. open world</vt:lpstr>
      <vt:lpstr>B) DST – adding evidences</vt:lpstr>
      <vt:lpstr>B) DST – flexible adding pieces of evidence</vt:lpstr>
      <vt:lpstr>B) DST – adding consent pieces of evidence</vt:lpstr>
      <vt:lpstr>B) DST – adding contradictive pieces of evidence</vt:lpstr>
      <vt:lpstr>C) model &amp; results – workflow</vt:lpstr>
      <vt:lpstr>C) model &amp; results – consent data</vt:lpstr>
      <vt:lpstr>C) model &amp; results – contradictive data</vt:lpstr>
      <vt:lpstr>C) model &amp; results – improvement</vt:lpstr>
      <vt:lpstr>C) model &amp; results - papers</vt:lpstr>
      <vt:lpstr>Thank you for your attention!</vt:lpstr>
      <vt:lpstr>D) frequently asked questions (FAQ)</vt:lpstr>
      <vt:lpstr>PowerPoint-Präsentation</vt:lpstr>
      <vt:lpstr>DST in a bigger frame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Title</dc:title>
  <dc:creator>MK</dc:creator>
  <cp:lastModifiedBy>Michael Kenn</cp:lastModifiedBy>
  <cp:revision>84</cp:revision>
  <dcterms:created xsi:type="dcterms:W3CDTF">2022-06-14T08:30:30Z</dcterms:created>
  <dcterms:modified xsi:type="dcterms:W3CDTF">2022-07-03T09:13:57Z</dcterms:modified>
</cp:coreProperties>
</file>